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2"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presProps" Target="presProps.xml" /><Relationship Id="rId5" Type="http://schemas.openxmlformats.org/officeDocument/2006/relationships/slide" Target="slides/slide4.xml" /><Relationship Id="rId4" Type="http://schemas.openxmlformats.org/officeDocument/2006/relationships/slide" Target="slides/slide3.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12/5/2020</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159481538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12/5/2020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868922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12/5/2020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9658689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800" y="2063396"/>
            <a:ext cx="10394707" cy="33111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FBDC27-E420-4878-9EE6-7B9656D6442A}" type="datetimeFigureOut">
              <a:rPr lang="en-US" dirty="0"/>
              <a:t>12/5/2020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921926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12/5/2020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1005065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12/5/2020</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98117344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12/5/2020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668359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12/5/2020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702764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12/5/2020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025248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12/5/2020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769323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12/5/2020</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57794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12/5/2020</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53187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12/5/2020</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2215656444"/>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4D7B1-DBE3-C744-9A06-D8E9B5A8D24B}"/>
              </a:ext>
            </a:extLst>
          </p:cNvPr>
          <p:cNvSpPr>
            <a:spLocks noGrp="1"/>
          </p:cNvSpPr>
          <p:nvPr>
            <p:ph type="title"/>
          </p:nvPr>
        </p:nvSpPr>
        <p:spPr/>
        <p:txBody>
          <a:bodyPr>
            <a:normAutofit fontScale="90000"/>
          </a:bodyPr>
          <a:lstStyle/>
          <a:p>
            <a:r>
              <a:rPr lang="ar-SA" i="1"/>
              <a:t>Everyman</a:t>
            </a:r>
            <a:br>
              <a:rPr lang="ar-SA" i="1"/>
            </a:br>
            <a:r>
              <a:rPr lang="ar-SA"/>
              <a:t>Part1  62- 67</a:t>
            </a:r>
            <a:endParaRPr lang="en-US" i="1"/>
          </a:p>
        </p:txBody>
      </p:sp>
      <p:sp>
        <p:nvSpPr>
          <p:cNvPr id="3" name="Subtitle 2">
            <a:extLst>
              <a:ext uri="{FF2B5EF4-FFF2-40B4-BE49-F238E27FC236}">
                <a16:creationId xmlns:a16="http://schemas.microsoft.com/office/drawing/2014/main" id="{ADA8B5C8-2FBD-954B-AE9E-4FAD792D484C}"/>
              </a:ext>
            </a:extLst>
          </p:cNvPr>
          <p:cNvSpPr>
            <a:spLocks noGrp="1"/>
          </p:cNvSpPr>
          <p:nvPr>
            <p:ph sz="quarter" idx="13"/>
          </p:nvPr>
        </p:nvSpPr>
        <p:spPr>
          <a:xfrm>
            <a:off x="730493" y="2496350"/>
            <a:ext cx="10394707" cy="3540273"/>
          </a:xfrm>
        </p:spPr>
        <p:txBody>
          <a:bodyPr>
            <a:normAutofit fontScale="92500" lnSpcReduction="10000"/>
          </a:bodyPr>
          <a:lstStyle/>
          <a:p>
            <a:pPr marL="0" indent="0" algn="l">
              <a:buNone/>
            </a:pPr>
            <a:r>
              <a:rPr lang="ar-SA"/>
              <a:t>It is   a morality play. It is written  to educate people morally. It highlights moral issues through the struggle of powers of good and evil, and how sins and bad actions lead to hell and anger of God for those disbelievers.</a:t>
            </a:r>
          </a:p>
          <a:p>
            <a:pPr marL="0" indent="0" algn="l">
              <a:buNone/>
            </a:pPr>
            <a:r>
              <a:rPr lang="ar-SA"/>
              <a:t>Allegory is a distinguished characteristic in morality plays; characters are not flesh and blood persons, but personifications of either concepts or human characteristics. So we find in </a:t>
            </a:r>
            <a:r>
              <a:rPr lang="ar-SA" i="1"/>
              <a:t>Everyman </a:t>
            </a:r>
            <a:r>
              <a:rPr lang="ar-SA"/>
              <a:t>, persona like Death, Knowledge, Confession, etc.</a:t>
            </a:r>
          </a:p>
          <a:p>
            <a:pPr marL="0" indent="0" algn="l">
              <a:buNone/>
            </a:pPr>
            <a:r>
              <a:rPr lang="ar-SA" i="1"/>
              <a:t>Everyman </a:t>
            </a:r>
            <a:r>
              <a:rPr lang="ar-SA"/>
              <a:t>starts with a prologue. It is a speech addressed directly to the audience at the beginning of a literary work. </a:t>
            </a:r>
          </a:p>
          <a:p>
            <a:pPr marL="0" indent="0" algn="l">
              <a:buNone/>
            </a:pPr>
            <a:r>
              <a:rPr lang="ar-SA" i="1"/>
              <a:t>The play </a:t>
            </a:r>
            <a:r>
              <a:rPr lang="ar-SA"/>
              <a:t>brgins with a messenger, calling the attention of the audience, to sincerely listen to the story of a moral play. The play is the summoning of Everyman. The messenger says that man at first is very proud of his youth, beauty, riches, unaware of how life ends rapidly, "as flowers in May". He indulges in his pleasure paying no attention to the moment  when he is asked to present his life account in front of the creator:</a:t>
            </a:r>
          </a:p>
          <a:p>
            <a:pPr marL="0" indent="0" algn="l">
              <a:buNone/>
            </a:pPr>
            <a:endParaRPr lang="ar-SA"/>
          </a:p>
          <a:p>
            <a:pPr marL="0" indent="0" algn="l">
              <a:buNone/>
            </a:pPr>
            <a:endParaRPr lang="en-US" i="1"/>
          </a:p>
        </p:txBody>
      </p:sp>
    </p:spTree>
    <p:extLst>
      <p:ext uri="{BB962C8B-B14F-4D97-AF65-F5344CB8AC3E}">
        <p14:creationId xmlns:p14="http://schemas.microsoft.com/office/powerpoint/2010/main" val="1211489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9F4A874-2B7A-F343-917E-3E98F5A3A8BC}"/>
              </a:ext>
            </a:extLst>
          </p:cNvPr>
          <p:cNvSpPr>
            <a:spLocks noGrp="1"/>
          </p:cNvSpPr>
          <p:nvPr>
            <p:ph sz="quarter" idx="13"/>
          </p:nvPr>
        </p:nvSpPr>
        <p:spPr>
          <a:xfrm>
            <a:off x="339436" y="247403"/>
            <a:ext cx="11399817" cy="6129164"/>
          </a:xfrm>
        </p:spPr>
        <p:txBody>
          <a:bodyPr>
            <a:normAutofit fontScale="92500" lnSpcReduction="20000"/>
          </a:bodyPr>
          <a:lstStyle/>
          <a:p>
            <a:r>
              <a:rPr lang="ar-SA"/>
              <a:t>MESSENGER.  Ye think sin in the beginning full sweet,</a:t>
            </a:r>
          </a:p>
          <a:p>
            <a:r>
              <a:rPr lang="ar-SA"/>
              <a:t>           Which in the end causeth thy soul to weep, </a:t>
            </a:r>
          </a:p>
          <a:p>
            <a:r>
              <a:rPr lang="ar-SA"/>
              <a:t>           When the body lieth in clay. (62)</a:t>
            </a:r>
          </a:p>
          <a:p>
            <a:r>
              <a:rPr lang="ar-SA"/>
              <a:t>So the prologue summarizes  the themes of the story:</a:t>
            </a:r>
          </a:p>
          <a:p>
            <a:r>
              <a:rPr lang="ar-SA"/>
              <a:t>A moral play showing how should human beings live their life;</a:t>
            </a:r>
          </a:p>
          <a:p>
            <a:r>
              <a:rPr lang="ar-SA"/>
              <a:t>The summoning of Everyman to present his track record;</a:t>
            </a:r>
          </a:p>
          <a:p>
            <a:r>
              <a:rPr lang="ar-SA"/>
              <a:t>How Everyman lives his his life and which route he follows—good or evil;</a:t>
            </a:r>
          </a:p>
          <a:p>
            <a:r>
              <a:rPr lang="ar-SA"/>
              <a:t>How transitory life is and how sweet sins are at the beginning.</a:t>
            </a:r>
          </a:p>
          <a:p>
            <a:endParaRPr lang="ar-SA"/>
          </a:p>
          <a:p>
            <a:r>
              <a:rPr lang="ar-SA"/>
              <a:t>The play advices human beings not to be deceived by devil and his sweet sins which result in nothing, but their destruction. </a:t>
            </a:r>
          </a:p>
          <a:p>
            <a:endParaRPr lang="ar-SA"/>
          </a:p>
          <a:p>
            <a:r>
              <a:rPr lang="ar-SA"/>
              <a:t>     God states how man leads a sinful life tracing his pleasure and worldly riches, irregardless how his route is virtuous or not. He is not aware of his ending  and how fast is his reckoning.  God assures that if He leaves humanity for along time, their behavior will be like that of animals. Moreover, humanity also forgets good things like charity that cleans vices and mistakes. Humans even forget to pray to God and request heartily His mercy. They are not afraid  of God and His judgment.  God ends asking where is Death, His messenger:</a:t>
            </a:r>
          </a:p>
          <a:p>
            <a:r>
              <a:rPr lang="ar-SA"/>
              <a:t>GOD. Drowned in sin, they know me not for their God;</a:t>
            </a:r>
          </a:p>
          <a:p>
            <a:r>
              <a:rPr lang="ar-SA"/>
              <a:t>          In worldly riches is all their mind (62).</a:t>
            </a:r>
          </a:p>
        </p:txBody>
      </p:sp>
    </p:spTree>
    <p:extLst>
      <p:ext uri="{BB962C8B-B14F-4D97-AF65-F5344CB8AC3E}">
        <p14:creationId xmlns:p14="http://schemas.microsoft.com/office/powerpoint/2010/main" val="169159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6951A3-EBC7-3C4F-A114-9DB25992C12C}"/>
              </a:ext>
            </a:extLst>
          </p:cNvPr>
          <p:cNvSpPr>
            <a:spLocks noGrp="1"/>
          </p:cNvSpPr>
          <p:nvPr>
            <p:ph sz="quarter" idx="13"/>
          </p:nvPr>
        </p:nvSpPr>
        <p:spPr>
          <a:xfrm>
            <a:off x="685800" y="569026"/>
            <a:ext cx="10929752" cy="5912922"/>
          </a:xfrm>
        </p:spPr>
        <p:txBody>
          <a:bodyPr>
            <a:normAutofit fontScale="85000" lnSpcReduction="10000"/>
          </a:bodyPr>
          <a:lstStyle/>
          <a:p>
            <a:r>
              <a:rPr lang="ar-SA"/>
              <a:t>Death answers immediately, and promises God to fulfill His orders as soon as possible. He searches for Everyman  and calls him up to account his deeds in life in front of the creator without any delay. Also, Death promises to summon all creatures—low and high—who live away from God’s laws and "rightwiseness ". He will fear and shock those who live like beasts and moves them towards hell.</a:t>
            </a:r>
          </a:p>
          <a:p>
            <a:r>
              <a:rPr lang="ar-SA"/>
              <a:t>Death finds Everyman who is very joyful, immersing in his excessive desires  of love, money, and power, unaware of the coming of Death and Everyman ‘s rapid account and judgement. </a:t>
            </a:r>
          </a:p>
          <a:p>
            <a:r>
              <a:rPr lang="ar-SA"/>
              <a:t>Everyman is shocked and afraid of Death. He is not ready for such a journey.  He still loves life and does not want to leave. His reckoning is not prepared. He lives according to his will and jollity.</a:t>
            </a:r>
          </a:p>
          <a:p>
            <a:r>
              <a:rPr lang="ar-SA"/>
              <a:t>Death states that Everyman is totally blind of such an inevitable  journey without return—a one way trip. He will stand alone in front of the chief Lord of Paradise without any one who prays to God for his sake.  Everyman feels his suffering and inescapable appointment.  Everyman’s fears of either Death or his book ofaccount affect his actions. He tries to "bribe" Death to give him another chance or a short period of delay. Of course such actions are not believable and unreal. Such comedic reactions are mere conclusions of his astonishment and severe dread. His panic continues; he asks Death to leave him for  12 years in order that he might fix his account. Also, he will pray for God to forgive him for his negligence. </a:t>
            </a:r>
          </a:p>
          <a:p>
            <a:r>
              <a:rPr lang="ar-SA"/>
              <a:t>Death is certain no use of cry . It is better to search for friends to accompany Everyman if they dare. Everyman again asks about the possibility of return.</a:t>
            </a:r>
          </a:p>
          <a:p>
            <a:r>
              <a:rPr lang="ar-SA"/>
              <a:t>Everyman prays God to be merciful and allows someone or something accompany him  in such a horrible journey.  He pleads Dearh to give him a chance till tomorrow, but in vain. Death refuses but lets  him for a short time later in the day.</a:t>
            </a:r>
          </a:p>
          <a:p>
            <a:r>
              <a:rPr lang="ar-SA"/>
              <a:t>Everyman regrets his style of life to the extent that he wishes not to be born. He has to stand between the hands of God and tell how he spends his days and years in life; how many good deeds he did. Is his ending a paradise or a hell? He decides to speak to Fellowship—his intimate , trusted friend and companionship. </a:t>
            </a:r>
          </a:p>
          <a:p>
            <a:endParaRPr lang="en-US"/>
          </a:p>
        </p:txBody>
      </p:sp>
    </p:spTree>
    <p:extLst>
      <p:ext uri="{BB962C8B-B14F-4D97-AF65-F5344CB8AC3E}">
        <p14:creationId xmlns:p14="http://schemas.microsoft.com/office/powerpoint/2010/main" val="1179966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2B69AD-9582-5040-BEC7-9A3F0CC795A6}"/>
              </a:ext>
            </a:extLst>
          </p:cNvPr>
          <p:cNvSpPr>
            <a:spLocks noGrp="1"/>
          </p:cNvSpPr>
          <p:nvPr>
            <p:ph sz="quarter" idx="13"/>
          </p:nvPr>
        </p:nvSpPr>
        <p:spPr>
          <a:xfrm>
            <a:off x="685800" y="544286"/>
            <a:ext cx="11041083" cy="5789220"/>
          </a:xfrm>
        </p:spPr>
        <p:txBody>
          <a:bodyPr/>
          <a:lstStyle/>
          <a:p>
            <a:r>
              <a:rPr lang="ar-SA"/>
              <a:t>The play from its beginning breaks the fourth wall between the characters and the audience  or spectators. The characters sometimes speak with each other, and sometimes speak directly to the audience, breaking the borders with the audience. </a:t>
            </a:r>
          </a:p>
          <a:p>
            <a:r>
              <a:rPr lang="ar-SA"/>
              <a:t>Also, the play sheds light upon the seven deadly sins  and how they turn Everyman into an opportunistic, pragmatic, and pleasure seeking.  These sins are </a:t>
            </a:r>
            <a:r>
              <a:rPr lang="ar-SA" b="1"/>
              <a:t> </a:t>
            </a:r>
            <a:r>
              <a:rPr lang="ar-SA" b="1">
                <a:solidFill>
                  <a:srgbClr val="FF0000"/>
                </a:solidFill>
              </a:rPr>
              <a:t>pride</a:t>
            </a:r>
            <a:r>
              <a:rPr lang="ar-SA" b="1"/>
              <a:t>, </a:t>
            </a:r>
            <a:r>
              <a:rPr lang="ar-SA" b="1">
                <a:solidFill>
                  <a:srgbClr val="FF0000"/>
                </a:solidFill>
              </a:rPr>
              <a:t>envy</a:t>
            </a:r>
            <a:r>
              <a:rPr lang="ar-SA" b="1"/>
              <a:t>  ("covetise ")</a:t>
            </a:r>
            <a:r>
              <a:rPr lang="ar-SA"/>
              <a:t>, </a:t>
            </a:r>
            <a:r>
              <a:rPr lang="ar-SA" b="1">
                <a:solidFill>
                  <a:srgbClr val="FF0000"/>
                </a:solidFill>
              </a:rPr>
              <a:t>gluttony</a:t>
            </a:r>
            <a:r>
              <a:rPr lang="ar-SA" b="1"/>
              <a:t>  (excessive  desire for food), </a:t>
            </a:r>
            <a:r>
              <a:rPr lang="ar-SA" b="1">
                <a:solidFill>
                  <a:srgbClr val="FF0000"/>
                </a:solidFill>
              </a:rPr>
              <a:t>lust</a:t>
            </a:r>
            <a:r>
              <a:rPr lang="ar-SA" b="1"/>
              <a:t> (excessive desire for love, wealth, power), </a:t>
            </a:r>
            <a:r>
              <a:rPr lang="ar-SA" b="1">
                <a:solidFill>
                  <a:srgbClr val="FF0000"/>
                </a:solidFill>
              </a:rPr>
              <a:t>sloth</a:t>
            </a:r>
            <a:r>
              <a:rPr lang="ar-SA" b="1"/>
              <a:t> (craziness), </a:t>
            </a:r>
            <a:r>
              <a:rPr lang="ar-SA" b="1">
                <a:solidFill>
                  <a:srgbClr val="FF0000"/>
                </a:solidFill>
              </a:rPr>
              <a:t>wrath</a:t>
            </a:r>
            <a:r>
              <a:rPr lang="ar-SA" b="1"/>
              <a:t>( rage), and </a:t>
            </a:r>
            <a:r>
              <a:rPr lang="ar-SA" b="1">
                <a:solidFill>
                  <a:srgbClr val="FF0000"/>
                </a:solidFill>
              </a:rPr>
              <a:t>av</a:t>
            </a:r>
            <a:r>
              <a:rPr lang="ar-SA" b="1">
                <a:solidFill>
                  <a:srgbClr val="FF0000"/>
                </a:solidFill>
                <a:latin typeface="Century Gothic" panose="020B0502020202020204" pitchFamily="34" charset="0"/>
              </a:rPr>
              <a:t>a</a:t>
            </a:r>
            <a:r>
              <a:rPr lang="ar-SA" b="1">
                <a:solidFill>
                  <a:srgbClr val="FF0000"/>
                </a:solidFill>
              </a:rPr>
              <a:t>rice</a:t>
            </a:r>
            <a:r>
              <a:rPr lang="ar-SA" b="1"/>
              <a:t> (lust for wealth(.</a:t>
            </a:r>
          </a:p>
          <a:p>
            <a:r>
              <a:rPr lang="en-US"/>
              <a:t>S</a:t>
            </a:r>
            <a:r>
              <a:rPr lang="ar-SA"/>
              <a:t>uch worldly sins draw his attention away from the seven redeeming virtues:</a:t>
            </a:r>
          </a:p>
          <a:p>
            <a:r>
              <a:rPr lang="ar-SA" b="1"/>
              <a:t>Charity</a:t>
            </a:r>
            <a:r>
              <a:rPr lang="ar-SA"/>
              <a:t>;  </a:t>
            </a:r>
            <a:r>
              <a:rPr lang="ar-SA" b="1"/>
              <a:t>prudence; temperance; fortitude; faith; hope; </a:t>
            </a:r>
            <a:r>
              <a:rPr lang="ar-SA"/>
              <a:t>and </a:t>
            </a:r>
            <a:r>
              <a:rPr lang="ar-SA" b="1"/>
              <a:t>justice. </a:t>
            </a:r>
          </a:p>
          <a:p>
            <a:r>
              <a:rPr lang="en-US"/>
              <a:t>M</a:t>
            </a:r>
            <a:r>
              <a:rPr lang="ar-SA"/>
              <a:t>oreover, </a:t>
            </a:r>
            <a:r>
              <a:rPr lang="ar-SA" i="1"/>
              <a:t>Everyman </a:t>
            </a:r>
            <a:r>
              <a:rPr lang="ar-SA"/>
              <a:t>shows Christian beliefs in the Holy trinity and how Jesus the Christ forebears pains on cross to save humanity from either the previous sin of Adam and Eve and their exclusion from the Garden of Eden, or from the plains of both death and perdition. </a:t>
            </a:r>
          </a:p>
          <a:p>
            <a:r>
              <a:rPr lang="ar-SA"/>
              <a:t>Consequently, this sections introduces the topic of the play and how Everyman reacts towards the idea of his death and nearest account. It shows the first crisis and how every man does not always ready for such a pilgrimage, except believers and good doers.  It also pinpoints the persona of Messenger, God, Death, and Everyman.</a:t>
            </a:r>
            <a:endParaRPr lang="en-US"/>
          </a:p>
        </p:txBody>
      </p:sp>
    </p:spTree>
    <p:extLst>
      <p:ext uri="{BB962C8B-B14F-4D97-AF65-F5344CB8AC3E}">
        <p14:creationId xmlns:p14="http://schemas.microsoft.com/office/powerpoint/2010/main" val="34515579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4</Slides>
  <Notes>0</Notes>
  <HiddenSlides>0</HiddenSlide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Savon</vt:lpstr>
      <vt:lpstr>Everyman Part1  62- 67</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Everyman Part1  62- 67</dc:title>
  <dc:creator>Boody20162019@outlook.com</dc:creator>
  <cp:lastModifiedBy>Boody20162019@outlook.com</cp:lastModifiedBy>
  <cp:revision>2</cp:revision>
  <dcterms:created xsi:type="dcterms:W3CDTF">2020-12-05T13:32:53Z</dcterms:created>
  <dcterms:modified xsi:type="dcterms:W3CDTF">2020-12-05T18:14:41Z</dcterms:modified>
</cp:coreProperties>
</file>